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260" r:id="rId3"/>
    <p:sldId id="273" r:id="rId4"/>
    <p:sldId id="283" r:id="rId5"/>
    <p:sldId id="258" r:id="rId6"/>
    <p:sldId id="282"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07"/>
  </p:normalViewPr>
  <p:slideViewPr>
    <p:cSldViewPr snapToGrid="0" snapToObjects="1">
      <p:cViewPr varScale="1">
        <p:scale>
          <a:sx n="108" d="100"/>
          <a:sy n="108" d="100"/>
        </p:scale>
        <p:origin x="980" y="76"/>
      </p:cViewPr>
      <p:guideLst>
        <p:guide orient="horz" pos="2160"/>
        <p:guide pos="2880"/>
      </p:guideLst>
    </p:cSldViewPr>
  </p:slideViewPr>
  <p:notesTextViewPr>
    <p:cViewPr>
      <p:scale>
        <a:sx n="85" d="100"/>
        <a:sy n="8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1/25/2019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mn-lt"/>
                <a:ea typeface="+mn-ea"/>
                <a:cs typeface="+mn-cs"/>
              </a:rPr>
              <a:t>Se presenta una presentación en formato PowerPoint para apoyarlo al capacitador a fomentar </a:t>
            </a:r>
          </a:p>
          <a:p>
            <a:r>
              <a:rPr lang="en-US" sz="1200" kern="1200">
                <a:solidFill>
                  <a:schemeClr val="tx1"/>
                </a:solidFill>
                <a:effectLst/>
                <a:latin typeface="+mn-lt"/>
                <a:ea typeface="+mn-ea"/>
                <a:cs typeface="+mn-cs"/>
              </a:rPr>
              <a:t>el debate sobre todas las sesiones del curso.  El capacitador debe entregar los formularios de la evaluación antes de comenzar esta sesión.  En algunas circumstancias, puede ser adecuado rellenar los formularios de evaluación al comienzo del curso para que los delegados terminen de hacerlo mientras el curso continúa y cuando se acuerden bien de la información que se presentó el curso.  La tendencia es que los participantes en general no completan todo el formulario al final del curso.</a:t>
            </a:r>
          </a:p>
          <a:p>
            <a:r>
              <a:rPr lang="en-GB"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249707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 </a:t>
            </a:r>
            <a:endParaRPr lang="en-US"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Como con todas las previas lecciones, esta presentación debe seguir una forma similar con el programa y los objetivos de la sesión establecidos al comienzo de la lección.</a:t>
            </a:r>
            <a:endParaRPr lang="en-US"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577476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Como con todas las lecciones previas esta presentacieon debe seguir un órden similar con el programa y los objetivos de la sesión establecidos al comienzo de la lección.</a:t>
            </a:r>
            <a:endParaRPr lang="en-US"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1186550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71975"/>
            <a:ext cx="6400800" cy="1752600"/>
          </a:xfrm>
        </p:spPr>
        <p:txBody>
          <a:bodyPr>
            <a:normAutofit/>
          </a:bodyPr>
          <a:lstStyle/>
          <a:p>
            <a:r>
              <a:rPr lang="en-US" dirty="0"/>
              <a:t>Sesiones 1.5.2</a:t>
            </a:r>
          </a:p>
          <a:p>
            <a:r>
              <a:rPr lang="en-US" dirty="0"/>
              <a:t>Cierre del curso</a:t>
            </a:r>
          </a:p>
        </p:txBody>
      </p:sp>
      <p:pic>
        <p:nvPicPr>
          <p:cNvPr id="8" name="Picture 7" descr="Z:\0_C-PROC\0_Admin\Funded EU+COE - Implemented COE quadri.png"/>
          <p:cNvPicPr/>
          <p:nvPr/>
        </p:nvPicPr>
        <p:blipFill>
          <a:blip r:embed="rId3">
            <a:extLst>
              <a:ext uri="{28A0092B-C50C-407E-A947-70E740481C1C}">
                <a14:useLocalDpi xmlns:a14="http://schemas.microsoft.com/office/drawing/2010/main" val="0"/>
              </a:ext>
            </a:extLst>
          </a:blip>
          <a:srcRect/>
          <a:stretch>
            <a:fillRect/>
          </a:stretch>
        </p:blipFill>
        <p:spPr bwMode="auto">
          <a:xfrm>
            <a:off x="978694" y="157161"/>
            <a:ext cx="7186612" cy="1843089"/>
          </a:xfrm>
          <a:prstGeom prst="rect">
            <a:avLst/>
          </a:prstGeom>
          <a:noFill/>
          <a:ln>
            <a:noFill/>
          </a:ln>
        </p:spPr>
      </p:pic>
      <p:sp>
        <p:nvSpPr>
          <p:cNvPr id="6" name="Title 1"/>
          <p:cNvSpPr txBox="1">
            <a:spLocks/>
          </p:cNvSpPr>
          <p:nvPr/>
        </p:nvSpPr>
        <p:spPr>
          <a:xfrm>
            <a:off x="685800" y="2208212"/>
            <a:ext cx="7772400" cy="2020888"/>
          </a:xfrm>
          <a:prstGeom prst="rect">
            <a:avLst/>
          </a:prstGeom>
        </p:spPr>
        <p:txBody>
          <a:bodyPr vert="horz" lIns="91440" tIns="45720" rIns="91440" bIns="45720" rtlCol="0" anchor="ctr">
            <a:normAutofit fontScale="6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dirty="0"/>
              <a:t>Capacitación introductoria para capacitadores, </a:t>
            </a:r>
          </a:p>
          <a:p>
            <a:r>
              <a:rPr lang="en-GB" dirty="0"/>
              <a:t>Modulo sobre la ciberdelincuencia y Evidencia electrónica para los potenciales capacitadores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marL="0" indent="0">
              <a:buNone/>
            </a:pPr>
            <a:r>
              <a:rPr lang="en-GB"/>
              <a:t>Al final de la sesión, los participantes podrán: </a:t>
            </a:r>
            <a:endParaRPr lang="en-US"/>
          </a:p>
          <a:p>
            <a:pPr lvl="0"/>
            <a:r>
              <a:rPr lang="en-GB"/>
              <a:t>Aportar las opiniones adecuadas y la efectividad </a:t>
            </a:r>
            <a:r>
              <a:rPr lang="en-US"/>
              <a:t>del curso</a:t>
            </a:r>
          </a:p>
          <a:p>
            <a:pPr lvl="0"/>
            <a:r>
              <a:rPr lang="en-GB"/>
              <a:t>Completar los formularios de evaluación del curso </a:t>
            </a:r>
            <a:endParaRPr lang="en-US"/>
          </a:p>
          <a:p>
            <a:pPr lvl="0"/>
            <a:r>
              <a:rPr lang="en-GB"/>
              <a:t>Identificar el próximo nivel de aprendizaje que necesiten para comprometerse a mejorar su conocimiento y las habilidades en el tema </a:t>
            </a:r>
            <a:endParaRPr lang="en-US"/>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Objetivos de la sesión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lstStyle/>
          <a:p>
            <a:r>
              <a:rPr lang="en-US" b="1" dirty="0"/>
              <a:t>Horario del curso</a:t>
            </a:r>
          </a:p>
        </p:txBody>
      </p:sp>
      <p:pic>
        <p:nvPicPr>
          <p:cNvPr id="4" name="Picture 3">
            <a:extLst>
              <a:ext uri="{FF2B5EF4-FFF2-40B4-BE49-F238E27FC236}">
                <a16:creationId xmlns:a16="http://schemas.microsoft.com/office/drawing/2014/main" id="{FFC37CD8-F230-49A2-9924-ED821FBABE5B}"/>
              </a:ext>
            </a:extLst>
          </p:cNvPr>
          <p:cNvPicPr>
            <a:picLocks noChangeAspect="1"/>
          </p:cNvPicPr>
          <p:nvPr/>
        </p:nvPicPr>
        <p:blipFill>
          <a:blip r:embed="rId2"/>
          <a:stretch>
            <a:fillRect/>
          </a:stretch>
        </p:blipFill>
        <p:spPr>
          <a:xfrm>
            <a:off x="0" y="1218582"/>
            <a:ext cx="9144000" cy="550631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en-US" b="1" dirty="0"/>
              <a:t>Programa</a:t>
            </a:r>
          </a:p>
        </p:txBody>
      </p:sp>
      <p:sp>
        <p:nvSpPr>
          <p:cNvPr id="3" name="Content Placeholder 2"/>
          <p:cNvSpPr>
            <a:spLocks noGrp="1"/>
          </p:cNvSpPr>
          <p:nvPr>
            <p:ph idx="1"/>
          </p:nvPr>
        </p:nvSpPr>
        <p:spPr>
          <a:xfrm>
            <a:off x="114301" y="1134931"/>
            <a:ext cx="8856322" cy="5494507"/>
          </a:xfrm>
        </p:spPr>
        <p:txBody>
          <a:bodyPr>
            <a:normAutofit lnSpcReduction="10000"/>
          </a:bodyPr>
          <a:lstStyle/>
          <a:p>
            <a:r>
              <a:rPr lang="en-US" b="1" dirty="0"/>
              <a:t>Temas del primer día</a:t>
            </a:r>
          </a:p>
          <a:p>
            <a:pPr lvl="2"/>
            <a:r>
              <a:rPr lang="en-US" sz="2200" dirty="0"/>
              <a:t>Introducción a las amenazas y retos de la ciberdelincuencia</a:t>
            </a:r>
          </a:p>
          <a:p>
            <a:pPr lvl="2"/>
            <a:r>
              <a:rPr lang="en-US" sz="2200" dirty="0"/>
              <a:t>Introducción a la Tecnología -  Primera Parte</a:t>
            </a:r>
          </a:p>
          <a:p>
            <a:pPr lvl="2"/>
            <a:r>
              <a:rPr lang="en-US" sz="2200" dirty="0"/>
              <a:t>Introducción a la Tecnología -  Segunda Parte</a:t>
            </a:r>
          </a:p>
          <a:p>
            <a:pPr lvl="2"/>
            <a:r>
              <a:rPr lang="en-US" sz="2200" dirty="0"/>
              <a:t>Presentador bueno, Presentador deficiente/Aceptación y recepción de las opiniones</a:t>
            </a:r>
          </a:p>
          <a:p>
            <a:r>
              <a:rPr lang="en-US" b="1" dirty="0"/>
              <a:t>Temas del seguno día</a:t>
            </a:r>
          </a:p>
          <a:p>
            <a:pPr lvl="2"/>
            <a:r>
              <a:rPr lang="en-US" sz="2200" dirty="0"/>
              <a:t>Introducción a la Tecnología - Tercera Parte</a:t>
            </a:r>
          </a:p>
          <a:p>
            <a:pPr lvl="2"/>
            <a:r>
              <a:rPr lang="en-US" sz="2200" dirty="0"/>
              <a:t>Legislación Sustantiva de los Artículos del Convenio de Budapest</a:t>
            </a:r>
          </a:p>
          <a:p>
            <a:pPr lvl="2"/>
            <a:r>
              <a:rPr lang="en-US" sz="2200" dirty="0"/>
              <a:t>Legislación Sustantiva de los Artículos de Leyes de Ciberdelincuencia Nacional</a:t>
            </a:r>
          </a:p>
          <a:p>
            <a:pPr lvl="2"/>
            <a:r>
              <a:rPr lang="en-US" sz="2200" dirty="0"/>
              <a:t>Legislación del Procedimiento de los Artículos de la Convención de Budapest Primera Parte </a:t>
            </a:r>
          </a:p>
          <a:p>
            <a:pPr lvl="2"/>
            <a:r>
              <a:rPr lang="en-US" sz="2200" dirty="0"/>
              <a:t>Comunicaciones Verbales/No Verbales</a:t>
            </a:r>
          </a:p>
        </p:txBody>
      </p:sp>
    </p:spTree>
    <p:extLst>
      <p:ext uri="{BB962C8B-B14F-4D97-AF65-F5344CB8AC3E}">
        <p14:creationId xmlns:p14="http://schemas.microsoft.com/office/powerpoint/2010/main" val="1647601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en-US" b="1" dirty="0"/>
              <a:t>Programa</a:t>
            </a:r>
          </a:p>
        </p:txBody>
      </p:sp>
      <p:sp>
        <p:nvSpPr>
          <p:cNvPr id="3" name="Content Placeholder 2"/>
          <p:cNvSpPr>
            <a:spLocks noGrp="1"/>
          </p:cNvSpPr>
          <p:nvPr>
            <p:ph idx="1"/>
          </p:nvPr>
        </p:nvSpPr>
        <p:spPr>
          <a:xfrm>
            <a:off x="185738" y="1134931"/>
            <a:ext cx="8784884" cy="5494507"/>
          </a:xfrm>
        </p:spPr>
        <p:txBody>
          <a:bodyPr>
            <a:normAutofit fontScale="92500" lnSpcReduction="10000"/>
          </a:bodyPr>
          <a:lstStyle/>
          <a:p>
            <a:r>
              <a:rPr lang="en-US" b="1" dirty="0"/>
              <a:t>      Temas del tercer día</a:t>
            </a:r>
          </a:p>
          <a:p>
            <a:pPr lvl="2"/>
            <a:r>
              <a:rPr lang="en-US" sz="2200" dirty="0"/>
              <a:t>Disposiciones del procedimiento de los Artículos de la Convención de Budapest - Segunda Parte</a:t>
            </a:r>
          </a:p>
          <a:p>
            <a:pPr lvl="2"/>
            <a:r>
              <a:rPr lang="en-US" sz="2200" dirty="0"/>
              <a:t>Disposiciones del procedimiento de los Artículos de las leyes nacionales sobre ciberdelincuencia </a:t>
            </a:r>
          </a:p>
          <a:p>
            <a:pPr lvl="2"/>
            <a:r>
              <a:rPr lang="en-US" sz="2200" dirty="0"/>
              <a:t>Práctica y procedimientos de la evidencia electrónica</a:t>
            </a:r>
          </a:p>
          <a:p>
            <a:pPr lvl="2"/>
            <a:r>
              <a:rPr lang="en-US" sz="2200" dirty="0"/>
              <a:t>Preparación y otras técnicas de presentación/preparación</a:t>
            </a:r>
          </a:p>
          <a:p>
            <a:pPr marL="914400" lvl="2" indent="-849313">
              <a:buFont typeface="Arial" panose="020B0604020202020204" pitchFamily="34" charset="0"/>
              <a:buChar char="•"/>
            </a:pPr>
            <a:r>
              <a:rPr lang="en-US" sz="3200" b="1" dirty="0"/>
              <a:t>Temas del cuarto día </a:t>
            </a:r>
          </a:p>
          <a:p>
            <a:pPr lvl="2"/>
            <a:r>
              <a:rPr lang="en-US" sz="2000" dirty="0"/>
              <a:t>Cooperación internacional</a:t>
            </a:r>
          </a:p>
          <a:p>
            <a:pPr lvl="2"/>
            <a:r>
              <a:rPr lang="en-US" sz="2000" dirty="0"/>
              <a:t>Cooperación pública y privada</a:t>
            </a:r>
          </a:p>
          <a:p>
            <a:pPr lvl="2"/>
            <a:r>
              <a:rPr lang="en-US" sz="2000" dirty="0"/>
              <a:t>Preparación y planificación  de la participación de la audiencia </a:t>
            </a:r>
          </a:p>
          <a:p>
            <a:pPr lvl="2"/>
            <a:r>
              <a:rPr lang="en-US" sz="2000" dirty="0"/>
              <a:t>Preparación de las presentaciones de los delegados</a:t>
            </a:r>
            <a:endParaRPr lang="en-US" sz="2000" b="1" dirty="0"/>
          </a:p>
          <a:p>
            <a:pPr marL="342900" lvl="2" indent="-342900"/>
            <a:r>
              <a:rPr lang="en-US" sz="3200" b="1" dirty="0"/>
              <a:t>      Temas del quinto día</a:t>
            </a:r>
          </a:p>
          <a:p>
            <a:pPr lvl="2">
              <a:buFont typeface="Arial" panose="020B0604020202020204" pitchFamily="34" charset="0"/>
              <a:buChar char="•"/>
            </a:pPr>
            <a:r>
              <a:rPr lang="en-US" sz="2000" dirty="0"/>
              <a:t>Presentaciones de los delegados sobre temas seleccionados</a:t>
            </a:r>
          </a:p>
          <a:p>
            <a:pPr lvl="2">
              <a:buFont typeface="Arial" panose="020B0604020202020204" pitchFamily="34" charset="0"/>
              <a:buChar char="•"/>
            </a:pPr>
            <a:r>
              <a:rPr lang="en-US" sz="2000" dirty="0"/>
              <a:t>Cierre del curso</a:t>
            </a:r>
          </a:p>
          <a:p>
            <a:pPr lvl="2">
              <a:buNone/>
            </a:pP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Formularios de evaluaciones </a:t>
            </a:r>
          </a:p>
        </p:txBody>
      </p:sp>
      <p:sp>
        <p:nvSpPr>
          <p:cNvPr id="3" name="Content Placeholder 2"/>
          <p:cNvSpPr>
            <a:spLocks noGrp="1"/>
          </p:cNvSpPr>
          <p:nvPr>
            <p:ph idx="1"/>
          </p:nvPr>
        </p:nvSpPr>
        <p:spPr/>
        <p:txBody>
          <a:bodyPr>
            <a:normAutofit fontScale="92500" lnSpcReduction="10000"/>
          </a:bodyPr>
          <a:lstStyle/>
          <a:p>
            <a:pPr lvl="0"/>
            <a:r>
              <a:rPr lang="en-US"/>
              <a:t>El Consejo de Europa los requiere para ser evaluados</a:t>
            </a:r>
          </a:p>
          <a:p>
            <a:pPr marL="0" lvl="0" indent="0">
              <a:buNone/>
            </a:pPr>
            <a:endParaRPr lang="en-US"/>
          </a:p>
          <a:p>
            <a:pPr lvl="0"/>
            <a:r>
              <a:rPr lang="en-US"/>
              <a:t>Úselas para mejorar el curso en el futuro</a:t>
            </a:r>
          </a:p>
          <a:p>
            <a:pPr marL="0" lvl="0" indent="0">
              <a:buNone/>
            </a:pPr>
            <a:endParaRPr lang="en-US"/>
          </a:p>
          <a:p>
            <a:pPr lvl="0"/>
            <a:r>
              <a:rPr lang="en-US"/>
              <a:t>Son útiles solamente si las completa </a:t>
            </a:r>
          </a:p>
          <a:p>
            <a:pPr marL="0" lvl="0" indent="0">
              <a:buNone/>
            </a:pPr>
            <a:endParaRPr lang="en-US"/>
          </a:p>
          <a:p>
            <a:pPr lvl="0"/>
            <a:r>
              <a:rPr lang="en-US"/>
              <a:t>Por favor complétleas y devuélvalas al capacitador </a:t>
            </a:r>
          </a:p>
        </p:txBody>
      </p:sp>
    </p:spTree>
    <p:extLst>
      <p:ext uri="{BB962C8B-B14F-4D97-AF65-F5344CB8AC3E}">
        <p14:creationId xmlns:p14="http://schemas.microsoft.com/office/powerpoint/2010/main" val="2559783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57184" cy="923330"/>
          </a:xfrm>
          <a:prstGeom prst="rect">
            <a:avLst/>
          </a:prstGeom>
          <a:noFill/>
        </p:spPr>
        <p:txBody>
          <a:bodyPr wrap="none" rtlCol="0">
            <a:spAutoFit/>
          </a:bodyPr>
          <a:lstStyle/>
          <a:p>
            <a:r>
              <a:rPr lang="en-GB" sz="5400" b="1" dirty="0"/>
              <a:t>Preguntas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3170</TotalTime>
  <Words>414</Words>
  <Application>Microsoft Office PowerPoint</Application>
  <PresentationFormat>On-screen Show (4:3)</PresentationFormat>
  <Paragraphs>55</Paragraphs>
  <Slides>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Office Theme</vt:lpstr>
      <vt:lpstr>PowerPoint Presentation</vt:lpstr>
      <vt:lpstr>Objetivos de la sesión</vt:lpstr>
      <vt:lpstr>Horario del curso</vt:lpstr>
      <vt:lpstr>Programa</vt:lpstr>
      <vt:lpstr>Programa</vt:lpstr>
      <vt:lpstr>Formularios de evaluaciones </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Uwe Rasmussen (Attorney at law)</cp:lastModifiedBy>
  <cp:revision>29</cp:revision>
  <dcterms:created xsi:type="dcterms:W3CDTF">2012-01-30T11:04:42Z</dcterms:created>
  <dcterms:modified xsi:type="dcterms:W3CDTF">2019-01-25T20:18:45Z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v-uwrasm@microsoft.com</vt:lpwstr>
  </property>
  <property fmtid="{D5CDD505-2E9C-101B-9397-08002B2CF9AE}" pid="5" name="MSIP_Label_f42aa342-8706-4288-bd11-ebb85995028c_SetDate">
    <vt:lpwstr>2019-01-25T20:18:45.6381119Z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bbc134fb-810c-4576-aee7-c30a2e6cd309</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